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256" r:id="rId3"/>
    <p:sldId id="257" r:id="rId4"/>
    <p:sldId id="267" r:id="rId5"/>
    <p:sldId id="266" r:id="rId6"/>
    <p:sldId id="281" r:id="rId7"/>
    <p:sldId id="258" r:id="rId8"/>
    <p:sldId id="272" r:id="rId9"/>
    <p:sldId id="270" r:id="rId10"/>
    <p:sldId id="282" r:id="rId11"/>
    <p:sldId id="260" r:id="rId12"/>
    <p:sldId id="261" r:id="rId13"/>
    <p:sldId id="264" r:id="rId14"/>
    <p:sldId id="265" r:id="rId15"/>
    <p:sldId id="279" r:id="rId16"/>
    <p:sldId id="274" r:id="rId17"/>
    <p:sldId id="275" r:id="rId18"/>
    <p:sldId id="280" r:id="rId19"/>
    <p:sldId id="276" r:id="rId20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9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1-%20Tarek%20Drive\Ritz%20Carlton\NOZZL%202%20to%20submi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1-%20Tarek%20Drive\Ritz%20Carlton\NOZZL%202%20to%20submi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1-%20Tarek%20Drive\Ritz%20Carlton\NOZZL%202%20to%20submi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Total Nozzles discharge per min.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Sheet1!$B$51:$B$52</c:f>
              <c:strCache>
                <c:ptCount val="2"/>
                <c:pt idx="0">
                  <c:v>SP Total Flow G /min </c:v>
                </c:pt>
                <c:pt idx="1">
                  <c:v>MP Total Flow  G /min </c:v>
                </c:pt>
              </c:strCache>
            </c:strRef>
          </c:cat>
          <c:val>
            <c:numRef>
              <c:f>Sheet1!$C$51:$C$52</c:f>
              <c:numCache>
                <c:formatCode>General</c:formatCode>
                <c:ptCount val="2"/>
                <c:pt idx="0">
                  <c:v>232.68</c:v>
                </c:pt>
                <c:pt idx="1">
                  <c:v>60.68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-100"/>
        <c:axId val="628951976"/>
        <c:axId val="628954328"/>
      </c:barChart>
      <c:catAx>
        <c:axId val="6289519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28954328"/>
        <c:crosses val="autoZero"/>
        <c:auto val="1"/>
        <c:lblAlgn val="ctr"/>
        <c:lblOffset val="100"/>
        <c:noMultiLvlLbl val="0"/>
      </c:catAx>
      <c:valAx>
        <c:axId val="6289543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Gallon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62895197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Comparison between the discharge of MP rotator and Sprayer for 3 S.R.V.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Sheet3!$B$3</c:f>
              <c:strCache>
                <c:ptCount val="1"/>
                <c:pt idx="0">
                  <c:v>SP Total Flow </c:v>
                </c:pt>
              </c:strCache>
            </c:strRef>
          </c:tx>
          <c:cat>
            <c:strRef>
              <c:f>Sheet3!$C$2:$M$2</c:f>
              <c:strCache>
                <c:ptCount val="11"/>
                <c:pt idx="0">
                  <c:v>Dec-15</c:v>
                </c:pt>
                <c:pt idx="1">
                  <c:v>Jan-16</c:v>
                </c:pt>
                <c:pt idx="2">
                  <c:v>Feb-16</c:v>
                </c:pt>
                <c:pt idx="3">
                  <c:v>Mar-16</c:v>
                </c:pt>
                <c:pt idx="4">
                  <c:v>Apr-16</c:v>
                </c:pt>
                <c:pt idx="5">
                  <c:v>May-16</c:v>
                </c:pt>
                <c:pt idx="6">
                  <c:v>Jun-16</c:v>
                </c:pt>
                <c:pt idx="7">
                  <c:v>Jul-16</c:v>
                </c:pt>
                <c:pt idx="8">
                  <c:v>Aug-16</c:v>
                </c:pt>
                <c:pt idx="9">
                  <c:v>Sep</c:v>
                </c:pt>
                <c:pt idx="10">
                  <c:v>Oct</c:v>
                </c:pt>
              </c:strCache>
            </c:strRef>
          </c:cat>
          <c:val>
            <c:numRef>
              <c:f>Sheet3!$C$3:$M$3</c:f>
              <c:numCache>
                <c:formatCode>_(* #,##0.0_);_(* \(#,##0.0\);_(* "-"??_);_(@_)</c:formatCode>
                <c:ptCount val="11"/>
                <c:pt idx="0">
                  <c:v>288523.2</c:v>
                </c:pt>
                <c:pt idx="1">
                  <c:v>288523.2</c:v>
                </c:pt>
                <c:pt idx="2">
                  <c:v>269908.80000000005</c:v>
                </c:pt>
                <c:pt idx="3">
                  <c:v>288523.2</c:v>
                </c:pt>
                <c:pt idx="4">
                  <c:v>279216</c:v>
                </c:pt>
                <c:pt idx="5">
                  <c:v>288523.2</c:v>
                </c:pt>
                <c:pt idx="6">
                  <c:v>279216</c:v>
                </c:pt>
                <c:pt idx="7">
                  <c:v>288523.2</c:v>
                </c:pt>
                <c:pt idx="8">
                  <c:v>288523.2</c:v>
                </c:pt>
                <c:pt idx="9">
                  <c:v>279216</c:v>
                </c:pt>
                <c:pt idx="10">
                  <c:v>288523.2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Sheet3!$B$4</c:f>
              <c:strCache>
                <c:ptCount val="1"/>
                <c:pt idx="0">
                  <c:v>MP Total Flow  </c:v>
                </c:pt>
              </c:strCache>
            </c:strRef>
          </c:tx>
          <c:cat>
            <c:strRef>
              <c:f>Sheet3!$C$2:$M$2</c:f>
              <c:strCache>
                <c:ptCount val="11"/>
                <c:pt idx="0">
                  <c:v>Dec-15</c:v>
                </c:pt>
                <c:pt idx="1">
                  <c:v>Jan-16</c:v>
                </c:pt>
                <c:pt idx="2">
                  <c:v>Feb-16</c:v>
                </c:pt>
                <c:pt idx="3">
                  <c:v>Mar-16</c:v>
                </c:pt>
                <c:pt idx="4">
                  <c:v>Apr-16</c:v>
                </c:pt>
                <c:pt idx="5">
                  <c:v>May-16</c:v>
                </c:pt>
                <c:pt idx="6">
                  <c:v>Jun-16</c:v>
                </c:pt>
                <c:pt idx="7">
                  <c:v>Jul-16</c:v>
                </c:pt>
                <c:pt idx="8">
                  <c:v>Aug-16</c:v>
                </c:pt>
                <c:pt idx="9">
                  <c:v>Sep</c:v>
                </c:pt>
                <c:pt idx="10">
                  <c:v>Oct</c:v>
                </c:pt>
              </c:strCache>
            </c:strRef>
          </c:cat>
          <c:val>
            <c:numRef>
              <c:f>Sheet3!$C$4:$M$4</c:f>
              <c:numCache>
                <c:formatCode>_(* #,##0.0_);_(* \(#,##0.0\);_(* "-"??_);_(@_)</c:formatCode>
                <c:ptCount val="11"/>
                <c:pt idx="0">
                  <c:v>40127.684000000008</c:v>
                </c:pt>
                <c:pt idx="1">
                  <c:v>147070.11600000004</c:v>
                </c:pt>
                <c:pt idx="2">
                  <c:v>144585.27000000005</c:v>
                </c:pt>
                <c:pt idx="3">
                  <c:v>144585.26999999999</c:v>
                </c:pt>
                <c:pt idx="4">
                  <c:v>153796.49399999995</c:v>
                </c:pt>
                <c:pt idx="5">
                  <c:v>262902.16800000001</c:v>
                </c:pt>
                <c:pt idx="6">
                  <c:v>289443.59999999998</c:v>
                </c:pt>
                <c:pt idx="7">
                  <c:v>293594.11200000002</c:v>
                </c:pt>
                <c:pt idx="8">
                  <c:v>293594.11200000002</c:v>
                </c:pt>
                <c:pt idx="9">
                  <c:v>288351.36000000004</c:v>
                </c:pt>
                <c:pt idx="10">
                  <c:v>238517.91000000012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8953544"/>
        <c:axId val="628953152"/>
      </c:lineChart>
      <c:catAx>
        <c:axId val="6289535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28953152"/>
        <c:crosses val="autoZero"/>
        <c:auto val="1"/>
        <c:lblAlgn val="ctr"/>
        <c:lblOffset val="100"/>
        <c:noMultiLvlLbl val="0"/>
      </c:catAx>
      <c:valAx>
        <c:axId val="6289531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Gallon</a:t>
                </a:r>
              </a:p>
            </c:rich>
          </c:tx>
          <c:layout/>
          <c:overlay val="0"/>
        </c:title>
        <c:numFmt formatCode="_(* #,##0.0_);_(* \(#,##0.0\);_(* &quot;-&quot;??_);_(@_)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2895354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smtClean="0">
                <a:effectLst/>
              </a:rPr>
              <a:t>Comparison of Total Flow </a:t>
            </a:r>
            <a:r>
              <a:rPr lang="en-US" sz="1800" b="1" i="0" baseline="0" dirty="0" smtClean="0">
                <a:effectLst/>
              </a:rPr>
              <a:t>over 11 months </a:t>
            </a:r>
            <a:endParaRPr lang="en-US" dirty="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Sheet3!$C$9</c:f>
              <c:strCache>
                <c:ptCount val="1"/>
                <c:pt idx="0">
                  <c:v>Total Flow </c:v>
                </c:pt>
              </c:strCache>
            </c:strRef>
          </c:tx>
          <c:invertIfNegative val="0"/>
          <c:cat>
            <c:strRef>
              <c:f>Sheet3!$B$10:$B$11</c:f>
              <c:strCache>
                <c:ptCount val="2"/>
                <c:pt idx="0">
                  <c:v>SP Total Flow </c:v>
                </c:pt>
                <c:pt idx="1">
                  <c:v>MP Total Flow  </c:v>
                </c:pt>
              </c:strCache>
            </c:strRef>
          </c:cat>
          <c:val>
            <c:numRef>
              <c:f>Sheet3!$C$10:$C$11</c:f>
              <c:numCache>
                <c:formatCode>_(* #,##0_);_(* \(#,##0\);_(* "-"??_);_(@_)</c:formatCode>
                <c:ptCount val="2"/>
                <c:pt idx="0">
                  <c:v>3117912</c:v>
                </c:pt>
                <c:pt idx="1">
                  <c:v>2058050.186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-100"/>
        <c:axId val="635150472"/>
        <c:axId val="635153608"/>
      </c:barChart>
      <c:catAx>
        <c:axId val="6351504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35153608"/>
        <c:crosses val="autoZero"/>
        <c:auto val="1"/>
        <c:lblAlgn val="ctr"/>
        <c:lblOffset val="100"/>
        <c:noMultiLvlLbl val="0"/>
      </c:catAx>
      <c:valAx>
        <c:axId val="63515360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 smtClean="0"/>
                  <a:t>Gallons</a:t>
                </a:r>
                <a:endParaRPr lang="en-US" sz="2000" dirty="0"/>
              </a:p>
            </c:rich>
          </c:tx>
          <c:layout/>
          <c:overlay val="0"/>
        </c:title>
        <c:numFmt formatCode="_(* #,##0_);_(* \(#,##0\);_(* &quot;-&quot;??_);_(@_)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3515047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800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096C9FC-ED62-462A-8FE2-7CCB51C136D0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en-US" smtClean="0"/>
              <a:t>Ritz Carlton Hotel - MP rotator testing from Dec,2015 to Oct,2016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CF7F96E-9347-4DCA-AF59-B8F95215A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9705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1F9D279-CD0D-4A44-9702-FE41EF4E71E0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en-US" smtClean="0"/>
              <a:t>Ritz Carlton Hotel - MP rotator testing from Dec,2015 to Oct,2016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007911E-3DE5-4F01-A4C2-CE671E87B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5176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7911E-3DE5-4F01-A4C2-CE671E87B0BF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Ritz Carlton Hotel - MP rotator testing from Dec,2015 to Oct,2016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23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92AAD-0BB0-412F-8524-5DACD91B7B47}" type="datetime1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Ritz Carlton Hotel - MP rotator testing       Dec,2015 to Oct,2016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028D-72D6-4F0A-B385-6CF625D37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30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1938-ADD0-4362-BA04-1D6912117B8F}" type="datetime1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Ritz Carlton Hotel - MP rotator testing       Dec,2015 to Oct,2016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028D-72D6-4F0A-B385-6CF625D37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05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4010-D001-4654-AAA4-859294F4941E}" type="datetime1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Ritz Carlton Hotel - MP rotator testing       Dec,2015 to Oct,2016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028D-72D6-4F0A-B385-6CF625D37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7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002" y="2692490"/>
            <a:ext cx="6985000" cy="14700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837293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211859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93002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312" y="3005670"/>
            <a:ext cx="6770688" cy="1362075"/>
          </a:xfrm>
        </p:spPr>
        <p:txBody>
          <a:bodyPr anchor="t"/>
          <a:lstStyle>
            <a:lvl1pPr algn="l">
              <a:defRPr sz="4000" b="0" cap="none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20253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215808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787747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839297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2817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C94D-5544-4543-ADF2-E54AB3E105D7}" type="datetime1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Ritz Carlton Hotel - MP rotator testing       Dec,2015 to Oct,2016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028D-72D6-4F0A-B385-6CF625D37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48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04662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04029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892025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95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8071946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43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58822"/>
            <a:ext cx="5486400" cy="3984625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77286923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89459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2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95409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3" y="1600200"/>
            <a:ext cx="4044462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3" y="3938632"/>
            <a:ext cx="4044462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38" y="3938632"/>
            <a:ext cx="4044462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algn="ctr" rtl="1" eaLnBrk="1" hangingPunct="1">
              <a:defRPr>
                <a:latin typeface="Swis721 LtEx BT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 rtl="1" eaLnBrk="1" hangingPunct="1">
              <a:defRPr>
                <a:latin typeface="Swis721 LtEx BT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9405B4-AF15-4170-9E59-3FA3FDC13193}" type="slidenum">
              <a:rPr lang="ar-SA" altLang="en-US" sz="2000" smtClean="0">
                <a:solidFill>
                  <a:prstClr val="black"/>
                </a:solidFill>
                <a:latin typeface="Swis721 LtEx BT" pitchFamily="34" charset="0"/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2000" smtClean="0">
              <a:solidFill>
                <a:prstClr val="black"/>
              </a:solidFill>
              <a:latin typeface="Swis721 LtEx BT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36845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ro2-F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7934" y="3276600"/>
            <a:ext cx="6400800" cy="533400"/>
          </a:xfrm>
        </p:spPr>
        <p:txBody>
          <a:bodyPr>
            <a:normAutofit/>
          </a:bodyPr>
          <a:lstStyle>
            <a:lvl1pPr marL="0" indent="0" algn="l">
              <a:buNone/>
              <a:defRPr sz="13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934" y="1658256"/>
            <a:ext cx="7772400" cy="703944"/>
          </a:xfrm>
        </p:spPr>
        <p:txBody>
          <a:bodyPr>
            <a:normAutofit/>
          </a:bodyPr>
          <a:lstStyle>
            <a:lvl1pPr algn="l">
              <a:defRPr sz="2800" b="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728588"/>
      </p:ext>
    </p:extLst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7204-CE00-4C60-806C-09DAA6B31778}" type="datetime1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Ritz Carlton Hotel - MP rotator testing       Dec,2015 to Oct,2016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028D-72D6-4F0A-B385-6CF625D37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242BC-6181-4E77-9C08-3AFD8F34CE8F}" type="datetime1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Ritz Carlton Hotel - MP rotator testing       Dec,2015 to Oct,2016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028D-72D6-4F0A-B385-6CF625D37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54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DC81-8DEE-4ACD-974F-BAB54DF43B8B}" type="datetime1">
              <a:rPr lang="en-US" smtClean="0"/>
              <a:t>5/15/2017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Ritz Carlton Hotel - MP rotator testing       Dec,2015 to Oct,2016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028D-72D6-4F0A-B385-6CF625D37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5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BD746-D407-46D8-9796-8D7977D9CCF1}" type="datetime1">
              <a:rPr lang="en-US" smtClean="0"/>
              <a:t>5/15/2017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Ritz Carlton Hotel - MP rotator testing       Dec,2015 to Oct,2016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028D-72D6-4F0A-B385-6CF625D37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5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169F-332B-4148-A5C4-E82808DDFD8F}" type="datetime1">
              <a:rPr lang="en-US" smtClean="0"/>
              <a:t>5/15/2017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Ritz Carlton Hotel - MP rotator testing       Dec,2015 to Oct,2016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028D-72D6-4F0A-B385-6CF625D37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54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C8B36-5C08-4638-A71C-578746CB5681}" type="datetime1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Ritz Carlton Hotel - MP rotator testing       Dec,2015 to Oct,2016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028D-72D6-4F0A-B385-6CF625D37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42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DFF3-3273-4F20-9C83-895A80562164}" type="datetime1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Ritz Carlton Hotel - MP rotator testing       Dec,2015 to Oct,2016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028D-72D6-4F0A-B385-6CF625D37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7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E94CE-6941-430C-A935-F2B041119CAA}" type="datetime1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Ritz Carlton Hotel - MP rotator testing       Dec,2015 to Oct,2016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4028D-72D6-4F0A-B385-6CF625D37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5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460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Arial" pitchFamily="34" charset="0"/>
        <a:buChar char="•"/>
        <a:defRPr sz="28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Arial" pitchFamily="34" charset="0"/>
        <a:buChar char="–"/>
        <a:defRPr sz="24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Arial" pitchFamily="34" charset="0"/>
        <a:buChar char="–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Arial" pitchFamily="34" charset="0"/>
        <a:buChar char="»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2438400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Ritz Carlton Hotel </a:t>
            </a:r>
            <a:br>
              <a:rPr lang="en-US" dirty="0" smtClean="0"/>
            </a:br>
            <a:r>
              <a:rPr lang="en-US" dirty="0" smtClean="0"/>
              <a:t>Riyadh-Saudi Arabia</a:t>
            </a:r>
            <a:br>
              <a:rPr lang="en-US" dirty="0" smtClean="0"/>
            </a:br>
            <a:r>
              <a:rPr lang="en-US" dirty="0"/>
              <a:t>Irrigation water saving For Landscape Area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362200" y="6096000"/>
            <a:ext cx="5410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Ritz Carlton Hotel - MP rotator testing       Dec,2015 to Oct,2016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4028D-72D6-4F0A-B385-6CF625D372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685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Irrigation Software to manage and monitor your system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64" b="5334"/>
          <a:stretch/>
        </p:blipFill>
        <p:spPr bwMode="auto">
          <a:xfrm>
            <a:off x="304800" y="1143000"/>
            <a:ext cx="852248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Ritz Carlton Hotel - MP rotator testing       Dec,2015 to Oct,2016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028D-72D6-4F0A-B385-6CF625D372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9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79864" cy="951931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Using Solar Sync to Adjust The irrigation Run Time</a:t>
            </a:r>
            <a:br>
              <a:rPr lang="en-US" sz="2000" dirty="0" smtClean="0"/>
            </a:br>
            <a:r>
              <a:rPr lang="en-US" sz="2000" dirty="0" smtClean="0"/>
              <a:t>as per the weather condition. 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8" r="5411" b="5254"/>
          <a:stretch/>
        </p:blipFill>
        <p:spPr bwMode="auto">
          <a:xfrm>
            <a:off x="152400" y="914400"/>
            <a:ext cx="8879864" cy="542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Ritz Carlton Hotel - MP rotator testing       Dec,2015 to Oct,2016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028D-72D6-4F0A-B385-6CF625D372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4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Station Activity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" b="4947"/>
          <a:stretch/>
        </p:blipFill>
        <p:spPr bwMode="auto">
          <a:xfrm>
            <a:off x="359391" y="1219200"/>
            <a:ext cx="8534400" cy="491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886200" y="4724400"/>
            <a:ext cx="32004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Ritz Carlton Hotel - MP rotator testing       Dec,2015 to Oct,2016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028D-72D6-4F0A-B385-6CF625D372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Ritz Carlton Hotel - MP rotator testing       Dec,2015 to Oct,2016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028D-72D6-4F0A-B385-6CF625D372FE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4302133"/>
              </p:ext>
            </p:extLst>
          </p:nvPr>
        </p:nvGraphicFramePr>
        <p:xfrm>
          <a:off x="152400" y="609600"/>
          <a:ext cx="8915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Oval Callout 11"/>
          <p:cNvSpPr/>
          <p:nvPr/>
        </p:nvSpPr>
        <p:spPr>
          <a:xfrm>
            <a:off x="5334000" y="2438400"/>
            <a:ext cx="2743200" cy="1143000"/>
          </a:xfrm>
          <a:prstGeom prst="wedgeEllipseCallout">
            <a:avLst>
              <a:gd name="adj1" fmla="val -70750"/>
              <a:gd name="adj2" fmla="val 3264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Increased the valves run time as per Landscape Manager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52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Ritz Carlton Hotel - MP rotator testing       Dec,2015 to Oct,2016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028D-72D6-4F0A-B385-6CF625D372FE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269004"/>
              </p:ext>
            </p:extLst>
          </p:nvPr>
        </p:nvGraphicFramePr>
        <p:xfrm>
          <a:off x="609600" y="838200"/>
          <a:ext cx="8077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738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Ritz Carlton Hotel - MP rotator testing       Dec,2015 to Oct,2016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028D-72D6-4F0A-B385-6CF625D372FE}" type="slidenum">
              <a:rPr lang="en-US" smtClean="0"/>
              <a:t>15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MP Rotator in Operation</a:t>
            </a:r>
          </a:p>
          <a:p>
            <a:pPr algn="l"/>
            <a:r>
              <a:rPr lang="en-US" sz="3200" dirty="0" smtClean="0"/>
              <a:t>Sep 01 , 2016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80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3394472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Ritz Carlton Hotel - MP rotator testing       Dec,2015 to Oct,2016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028D-72D6-4F0A-B385-6CF625D372FE}" type="slidenum">
              <a:rPr lang="en-US" smtClean="0"/>
              <a:t>16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MP Rotator in Operation</a:t>
            </a:r>
          </a:p>
          <a:p>
            <a:pPr algn="l"/>
            <a:r>
              <a:rPr lang="en-US" sz="3200" dirty="0" smtClean="0"/>
              <a:t>Sep 01 , 2016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100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704" y="2438400"/>
            <a:ext cx="4775200" cy="3581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14800" y="1447800"/>
            <a:ext cx="4697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Healthy Grass , </a:t>
            </a:r>
          </a:p>
          <a:p>
            <a:r>
              <a:rPr lang="en-US" sz="2400" dirty="0" smtClean="0"/>
              <a:t>Dray curbstone and walk ways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307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"/>
            <a:ext cx="8122708" cy="609203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Ritz Carlton Hotel - MP rotator testing       Dec,2015 to Oct,2016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028D-72D6-4F0A-B385-6CF625D372F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2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8198908" cy="614918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Ritz Carlton Hotel - MP rotator testing       Dec,2015 to Oct,2016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028D-72D6-4F0A-B385-6CF625D372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6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Existing Sprayer Sprinkler 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5384800" cy="4038600"/>
          </a:xfrm>
        </p:spPr>
      </p:pic>
      <p:sp>
        <p:nvSpPr>
          <p:cNvPr id="4" name="TextBox 3"/>
          <p:cNvSpPr txBox="1"/>
          <p:nvPr/>
        </p:nvSpPr>
        <p:spPr>
          <a:xfrm>
            <a:off x="5886735" y="1310605"/>
            <a:ext cx="30286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 Irrigation water on walk ways and Asphalt road </a:t>
            </a:r>
          </a:p>
          <a:p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Ritz Carlton Hotel - MP rotator testing       Dec,2015 to Oct,2016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028D-72D6-4F0A-B385-6CF625D372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8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7400" y="1447800"/>
            <a:ext cx="2971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Different type and model in irrigation system all with the same run time.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Water run time is not accurate with the different season and weather changes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Existing Sprayer Sprinkler </a:t>
            </a:r>
            <a:endParaRPr lang="en-US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Ritz Carlton Hotel - MP rotator testing       Dec,2015 to Oct,2016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028D-72D6-4F0A-B385-6CF625D372FE}" type="slidenum">
              <a:rPr lang="en-US" smtClean="0"/>
              <a:t>3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421642"/>
            <a:ext cx="5333999" cy="4000499"/>
          </a:xfrm>
        </p:spPr>
      </p:pic>
    </p:spTree>
    <p:extLst>
      <p:ext uri="{BB962C8B-B14F-4D97-AF65-F5344CB8AC3E}">
        <p14:creationId xmlns:p14="http://schemas.microsoft.com/office/powerpoint/2010/main" val="187875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5277908" cy="3958431"/>
          </a:xfrm>
        </p:spPr>
      </p:pic>
      <p:sp>
        <p:nvSpPr>
          <p:cNvPr id="4" name="TextBox 3"/>
          <p:cNvSpPr txBox="1"/>
          <p:nvPr/>
        </p:nvSpPr>
        <p:spPr>
          <a:xfrm>
            <a:off x="5638800" y="1447800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Dry areas , and many of Brown spots on Grass. 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Existing Sprayer Sprinkler </a:t>
            </a:r>
            <a:endParaRPr lang="en-US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Ritz Carlton Hotel - MP rotator testing       Dec,2015 to Oct,2016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028D-72D6-4F0A-B385-6CF625D372FE}" type="slidenum">
              <a:rPr lang="en-US" smtClean="0"/>
              <a:t>4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438400" y="1676400"/>
            <a:ext cx="3352800" cy="1447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73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5334000" cy="40005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Ritz Carlton Hotel - MP rotator testing       Dec,2015 to Oct,2016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028D-72D6-4F0A-B385-6CF625D372FE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9800" y="159573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Wet areas.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Existing Sprayer Sprinkler </a:t>
            </a:r>
            <a:endParaRPr lang="en-US" sz="4000" dirty="0"/>
          </a:p>
        </p:txBody>
      </p:sp>
      <p:cxnSp>
        <p:nvCxnSpPr>
          <p:cNvPr id="10" name="Straight Arrow Connector 9"/>
          <p:cNvCxnSpPr>
            <a:endCxn id="7" idx="1"/>
          </p:cNvCxnSpPr>
          <p:nvPr/>
        </p:nvCxnSpPr>
        <p:spPr>
          <a:xfrm flipV="1">
            <a:off x="5105400" y="1826568"/>
            <a:ext cx="914400" cy="2308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10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Replace using MP Rotator 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568"/>
            <a:ext cx="5384042" cy="4038032"/>
          </a:xfrm>
        </p:spPr>
      </p:pic>
      <p:sp>
        <p:nvSpPr>
          <p:cNvPr id="4" name="TextBox 3"/>
          <p:cNvSpPr txBox="1"/>
          <p:nvPr/>
        </p:nvSpPr>
        <p:spPr>
          <a:xfrm>
            <a:off x="5943600" y="1447800"/>
            <a:ext cx="2971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Nov, 2015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Replacing the existing sprayer and gear rotors using the Matched precipitation Rotator to covers radius from 2.5 mtr. to 9 mtr. 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applied to 3 Solenoid Valves.  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Ritz Carlton Hotel - MP rotator testing       Dec,2015 to Oct,2016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028D-72D6-4F0A-B385-6CF625D372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8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Existing different </a:t>
            </a:r>
            <a:r>
              <a:rPr lang="en-US" sz="4000" dirty="0" smtClean="0"/>
              <a:t>Nozzles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6200" y="1881980"/>
            <a:ext cx="4876799" cy="3657599"/>
          </a:xfrm>
        </p:spPr>
      </p:pic>
      <p:sp>
        <p:nvSpPr>
          <p:cNvPr id="6" name="TextBox 5"/>
          <p:cNvSpPr txBox="1"/>
          <p:nvPr/>
        </p:nvSpPr>
        <p:spPr>
          <a:xfrm>
            <a:off x="4572000" y="1752600"/>
            <a:ext cx="426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More than 150 Sprayers and 4 Rotors.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9 different types of Spry nozzles and rotors on small area.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Difficult in operation and future maintenance. </a:t>
            </a:r>
          </a:p>
          <a:p>
            <a:endParaRPr lang="en-US" sz="2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Ritz Carlton Hotel - MP rotator testing       Dec,2015 to Oct,2016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028D-72D6-4F0A-B385-6CF625D372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1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Replaced MP Rotator Nozzles 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200" y="2377281"/>
            <a:ext cx="3962400" cy="2971800"/>
          </a:xfrm>
        </p:spPr>
      </p:pic>
      <p:sp>
        <p:nvSpPr>
          <p:cNvPr id="6" name="TextBox 5"/>
          <p:cNvSpPr txBox="1"/>
          <p:nvPr/>
        </p:nvSpPr>
        <p:spPr>
          <a:xfrm>
            <a:off x="4495800" y="1828800"/>
            <a:ext cx="403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MP Rotator                  Qty</a:t>
            </a:r>
          </a:p>
          <a:p>
            <a:r>
              <a:rPr lang="en-US" sz="2800" dirty="0"/>
              <a:t>MP 1000 90 ͦ-210         </a:t>
            </a:r>
            <a:r>
              <a:rPr lang="en-US" sz="2800" dirty="0" smtClean="0"/>
              <a:t>30</a:t>
            </a:r>
            <a:endParaRPr lang="en-US" sz="2800" dirty="0"/>
          </a:p>
          <a:p>
            <a:r>
              <a:rPr lang="en-US" sz="2800" dirty="0" smtClean="0"/>
              <a:t>MP 2000 90 ͦ-210 ͦ        35</a:t>
            </a:r>
          </a:p>
          <a:p>
            <a:r>
              <a:rPr lang="en-US" sz="2800" dirty="0"/>
              <a:t>MP </a:t>
            </a:r>
            <a:r>
              <a:rPr lang="en-US" sz="2800" dirty="0" smtClean="0"/>
              <a:t>3000 </a:t>
            </a:r>
            <a:r>
              <a:rPr lang="en-US" sz="2800" dirty="0"/>
              <a:t>90 ͦ-210 ͦ        </a:t>
            </a:r>
            <a:r>
              <a:rPr lang="en-US" sz="2800" dirty="0" smtClean="0"/>
              <a:t>05</a:t>
            </a:r>
            <a:endParaRPr lang="en-US" sz="2800" dirty="0"/>
          </a:p>
          <a:p>
            <a:r>
              <a:rPr lang="en-US" sz="2800" dirty="0" smtClean="0"/>
              <a:t>MP 3000   360  ͦ            03</a:t>
            </a:r>
          </a:p>
          <a:p>
            <a:r>
              <a:rPr lang="en-US" sz="2800" dirty="0"/>
              <a:t>MP </a:t>
            </a:r>
            <a:r>
              <a:rPr lang="en-US" sz="2800" dirty="0" smtClean="0"/>
              <a:t>800 </a:t>
            </a:r>
            <a:r>
              <a:rPr lang="en-US" sz="2800" dirty="0"/>
              <a:t>90 ͦ-210 ͦ        </a:t>
            </a:r>
            <a:r>
              <a:rPr lang="en-US" sz="2800" dirty="0" smtClean="0"/>
              <a:t>  03</a:t>
            </a:r>
            <a:endParaRPr lang="en-US" sz="2800" dirty="0"/>
          </a:p>
          <a:p>
            <a:r>
              <a:rPr lang="en-US" sz="2800" dirty="0" smtClean="0"/>
              <a:t> </a:t>
            </a:r>
          </a:p>
          <a:p>
            <a:r>
              <a:rPr lang="en-US" sz="2800" dirty="0" smtClean="0"/>
              <a:t>PR: 12 mm /hr  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Ritz Carlton Hotel - MP rotator testing       Dec,2015 to Oct,2016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028D-72D6-4F0A-B385-6CF625D372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0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Ritz Carlton Hotel - MP rotator testing       Dec,2015 to Oct,2016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3414028D-72D6-4F0A-B385-6CF625D372FE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1960094"/>
              </p:ext>
            </p:extLst>
          </p:nvPr>
        </p:nvGraphicFramePr>
        <p:xfrm>
          <a:off x="533400" y="762000"/>
          <a:ext cx="79248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984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duct Presentation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470</Words>
  <Application>Microsoft Office PowerPoint</Application>
  <PresentationFormat>On-screen Show (4:3)</PresentationFormat>
  <Paragraphs>83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Swis721 LtEx BT</vt:lpstr>
      <vt:lpstr>Tahoma</vt:lpstr>
      <vt:lpstr>Times New Roman</vt:lpstr>
      <vt:lpstr>Office Theme</vt:lpstr>
      <vt:lpstr>Product Presentation 2010</vt:lpstr>
      <vt:lpstr> Ritz Carlton Hotel  Riyadh-Saudi Arabia Irrigation water saving For Landscape Area  </vt:lpstr>
      <vt:lpstr>Existing Sprayer Sprinkler </vt:lpstr>
      <vt:lpstr>Existing Sprayer Sprinkler </vt:lpstr>
      <vt:lpstr>Existing Sprayer Sprinkler </vt:lpstr>
      <vt:lpstr>Existing Sprayer Sprinkler </vt:lpstr>
      <vt:lpstr>Replace using MP Rotator </vt:lpstr>
      <vt:lpstr>Existing different Nozzles </vt:lpstr>
      <vt:lpstr>Replaced MP Rotator Nozzles </vt:lpstr>
      <vt:lpstr>PowerPoint Presentation</vt:lpstr>
      <vt:lpstr>Irrigation Software to manage and monitor your system</vt:lpstr>
      <vt:lpstr>Using Solar Sync to Adjust The irrigation Run Time as per the weather condition. </vt:lpstr>
      <vt:lpstr>Station Activity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Hunter Industries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Tarek Sharkawy</dc:creator>
  <cp:lastModifiedBy>Kelsey Jacquard</cp:lastModifiedBy>
  <cp:revision>38</cp:revision>
  <cp:lastPrinted>2016-11-06T13:58:38Z</cp:lastPrinted>
  <dcterms:created xsi:type="dcterms:W3CDTF">2016-09-05T10:28:35Z</dcterms:created>
  <dcterms:modified xsi:type="dcterms:W3CDTF">2017-05-15T21:47:51Z</dcterms:modified>
</cp:coreProperties>
</file>